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88" r:id="rId7"/>
    <p:sldId id="291" r:id="rId8"/>
    <p:sldId id="290" r:id="rId9"/>
    <p:sldId id="261" r:id="rId10"/>
    <p:sldId id="262" r:id="rId11"/>
    <p:sldId id="263" r:id="rId12"/>
    <p:sldId id="264" r:id="rId13"/>
    <p:sldId id="265" r:id="rId14"/>
    <p:sldId id="267" r:id="rId15"/>
    <p:sldId id="268" r:id="rId16"/>
    <p:sldId id="269" r:id="rId17"/>
    <p:sldId id="26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8FBE76-EE11-452F-90CA-C84022D179AA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DC21BC-C125-45CA-A075-2414F563D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DC21BC-C125-45CA-A075-2414F563DF0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E6633-428A-4E68-8C22-FD9CE0ABCBA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E6633-428A-4E68-8C22-FD9CE0ABCBA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DC21BC-C125-45CA-A075-2414F563DF0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DC21BC-C125-45CA-A075-2414F563DF0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504644-4859-4C75-AD5A-10F520C0A890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2225F-CD55-4977-9232-8BFB61722A19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2225F-CD55-4977-9232-8BFB61722A19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DC21BC-C125-45CA-A075-2414F563DF0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DC21BC-C125-45CA-A075-2414F563DF0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AA9C6-F117-4919-80B4-E101401295A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F89E0E-A0BB-40AA-9FD8-B368620B76C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F89E0E-A0BB-40AA-9FD8-B368620B76C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DC21BC-C125-45CA-A075-2414F563DF0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DC21BC-C125-45CA-A075-2414F563DF0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DC21BC-C125-45CA-A075-2414F563DF0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C7774-1223-4AA0-A45D-8350D77DC00D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DDDCB8-A86D-41E4-A7C6-1D18800FEA2A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995308-BFD6-4F7E-B848-0A82576669C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DDDCB8-A86D-41E4-A7C6-1D18800FEA2A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995308-BFD6-4F7E-B848-0A82576669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DDDCB8-A86D-41E4-A7C6-1D18800FEA2A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995308-BFD6-4F7E-B848-0A82576669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DDDCB8-A86D-41E4-A7C6-1D18800FEA2A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995308-BFD6-4F7E-B848-0A82576669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DDDCB8-A86D-41E4-A7C6-1D18800FEA2A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995308-BFD6-4F7E-B848-0A82576669C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DDDCB8-A86D-41E4-A7C6-1D18800FEA2A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995308-BFD6-4F7E-B848-0A82576669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DDDCB8-A86D-41E4-A7C6-1D18800FEA2A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995308-BFD6-4F7E-B848-0A82576669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DDDCB8-A86D-41E4-A7C6-1D18800FEA2A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995308-BFD6-4F7E-B848-0A82576669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DDDCB8-A86D-41E4-A7C6-1D18800FEA2A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995308-BFD6-4F7E-B848-0A82576669C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DDDCB8-A86D-41E4-A7C6-1D18800FEA2A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995308-BFD6-4F7E-B848-0A82576669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DDDCB8-A86D-41E4-A7C6-1D18800FEA2A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995308-BFD6-4F7E-B848-0A82576669C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EDDDCB8-A86D-41E4-A7C6-1D18800FEA2A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6995308-BFD6-4F7E-B848-0A82576669C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October </a:t>
            </a:r>
            <a:r>
              <a:rPr lang="en-US" dirty="0" smtClean="0"/>
              <a:t>16, </a:t>
            </a:r>
            <a:r>
              <a:rPr lang="en-US" dirty="0" smtClean="0"/>
              <a:t>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probability 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An </a:t>
            </a:r>
            <a:r>
              <a:rPr lang="en-US" b="1" dirty="0" smtClean="0"/>
              <a:t>experiment</a:t>
            </a:r>
            <a:r>
              <a:rPr lang="en-US" dirty="0" smtClean="0"/>
              <a:t> is a situation involving chance or probability that leads to results called outcomes. </a:t>
            </a:r>
          </a:p>
          <a:p>
            <a:pPr>
              <a:buNone/>
            </a:pPr>
            <a:r>
              <a:rPr lang="en-US" dirty="0" smtClean="0"/>
              <a:t>An </a:t>
            </a:r>
            <a:r>
              <a:rPr lang="en-US" b="1" dirty="0" smtClean="0"/>
              <a:t>outcome</a:t>
            </a:r>
            <a:r>
              <a:rPr lang="en-US" dirty="0" smtClean="0"/>
              <a:t> is the result of a single trial of an experiment. </a:t>
            </a:r>
          </a:p>
          <a:p>
            <a:pPr>
              <a:buNone/>
            </a:pPr>
            <a:r>
              <a:rPr lang="en-US" dirty="0" smtClean="0"/>
              <a:t>An </a:t>
            </a:r>
            <a:r>
              <a:rPr lang="en-US" b="1" dirty="0" smtClean="0"/>
              <a:t>event</a:t>
            </a:r>
            <a:r>
              <a:rPr lang="en-US" dirty="0" smtClean="0"/>
              <a:t> is one or more outcomes of an experiment. </a:t>
            </a:r>
          </a:p>
          <a:p>
            <a:pPr>
              <a:buNone/>
            </a:pPr>
            <a:r>
              <a:rPr lang="en-US" b="1" dirty="0" smtClean="0"/>
              <a:t>Probability</a:t>
            </a:r>
            <a:r>
              <a:rPr lang="en-US" dirty="0" smtClean="0"/>
              <a:t> is the measure of how likely an event is. </a:t>
            </a:r>
          </a:p>
          <a:p>
            <a:pPr>
              <a:buNone/>
            </a:pPr>
            <a:r>
              <a:rPr lang="en-US" dirty="0" smtClean="0"/>
              <a:t>A complete list of all possible outcomes of a random experiment is called </a:t>
            </a:r>
            <a:r>
              <a:rPr lang="en-US" b="1" dirty="0" smtClean="0"/>
              <a:t>sample space.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vs. Experimental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Theoretical probability </a:t>
            </a:r>
            <a:r>
              <a:rPr lang="en-US" dirty="0" smtClean="0"/>
              <a:t>is when all of the number of ways an event can occur is written over (divided by) all of the outcomes (events) which can occur.</a:t>
            </a:r>
          </a:p>
          <a:p>
            <a:pPr>
              <a:buNone/>
            </a:pPr>
            <a:r>
              <a:rPr lang="en-US" b="1" dirty="0" smtClean="0"/>
              <a:t>Experimental probability </a:t>
            </a:r>
            <a:r>
              <a:rPr lang="en-US" dirty="0" smtClean="0"/>
              <a:t>is when the number of times an event occurs is written over (divided by) the number of trials conducted.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Probability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Tree diagram</a:t>
            </a:r>
          </a:p>
          <a:p>
            <a:r>
              <a:rPr lang="en-US" dirty="0" smtClean="0"/>
              <a:t>List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Independent Events vs. Dependent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two events are not independent, then the probability that both A and B will occur is the product of the probability of event B occurring given that event A has occurred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fundamental counting principle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fundamental counting principle states that:</a:t>
            </a:r>
            <a:r>
              <a:rPr lang="en-US" i="1" dirty="0" smtClean="0"/>
              <a:t> </a:t>
            </a:r>
          </a:p>
          <a:p>
            <a:pPr>
              <a:buNone/>
            </a:pPr>
            <a:r>
              <a:rPr lang="en-US" i="1" dirty="0" smtClean="0"/>
              <a:t>	"If there are </a:t>
            </a:r>
            <a:r>
              <a:rPr lang="en-US" b="1" i="1" dirty="0" smtClean="0"/>
              <a:t>r</a:t>
            </a:r>
            <a:r>
              <a:rPr lang="en-US" i="1" dirty="0" smtClean="0"/>
              <a:t> ways to do one thing, and </a:t>
            </a:r>
            <a:r>
              <a:rPr lang="en-US" b="1" i="1" dirty="0" smtClean="0"/>
              <a:t>s</a:t>
            </a:r>
            <a:r>
              <a:rPr lang="en-US" i="1" dirty="0" smtClean="0"/>
              <a:t> ways to do another, and </a:t>
            </a:r>
            <a:r>
              <a:rPr lang="en-US" b="1" i="1" dirty="0" smtClean="0"/>
              <a:t>t</a:t>
            </a:r>
            <a:r>
              <a:rPr lang="en-US" i="1" dirty="0" smtClean="0"/>
              <a:t> ways to do a third thing, and so on ..., then the number of ways of doing all those things at once is  </a:t>
            </a:r>
            <a:r>
              <a:rPr lang="en-US" b="1" i="1" dirty="0" smtClean="0"/>
              <a:t>r</a:t>
            </a:r>
            <a:r>
              <a:rPr lang="en-US" i="1" dirty="0" smtClean="0"/>
              <a:t> * </a:t>
            </a:r>
            <a:r>
              <a:rPr lang="en-US" b="1" i="1" dirty="0" smtClean="0"/>
              <a:t>s</a:t>
            </a:r>
            <a:r>
              <a:rPr lang="en-US" i="1" dirty="0" smtClean="0"/>
              <a:t> * </a:t>
            </a:r>
            <a:r>
              <a:rPr lang="en-US" b="1" i="1" dirty="0" smtClean="0"/>
              <a:t>t</a:t>
            </a:r>
            <a:r>
              <a:rPr lang="en-US" i="1" dirty="0" smtClean="0"/>
              <a:t>  etc. ..."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Permutations: P(n, 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 (n, r) =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n=number of elements</a:t>
            </a:r>
          </a:p>
          <a:p>
            <a:r>
              <a:rPr lang="en-US" dirty="0" smtClean="0"/>
              <a:t>r=the number taken at a time</a:t>
            </a:r>
          </a:p>
          <a:p>
            <a:r>
              <a:rPr lang="en-US" dirty="0" smtClean="0"/>
              <a:t>ORDER MATTERS!</a:t>
            </a:r>
          </a:p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590800" y="1600200"/>
          <a:ext cx="1524000" cy="1359243"/>
        </p:xfrm>
        <a:graphic>
          <a:graphicData uri="http://schemas.openxmlformats.org/presentationml/2006/ole">
            <p:oleObj spid="_x0000_s1026" name="Equation" r:id="rId4" imgW="46980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Combination: C(</a:t>
            </a:r>
            <a:r>
              <a:rPr lang="en-US" dirty="0" err="1" smtClean="0"/>
              <a:t>n,r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C(</a:t>
            </a:r>
            <a:r>
              <a:rPr lang="en-US" dirty="0" err="1" smtClean="0"/>
              <a:t>n,r</a:t>
            </a:r>
            <a:r>
              <a:rPr lang="en-US" dirty="0" smtClean="0"/>
              <a:t>) =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n=number of elements</a:t>
            </a:r>
          </a:p>
          <a:p>
            <a:r>
              <a:rPr lang="en-US" dirty="0" smtClean="0"/>
              <a:t>r=the number taken at a time</a:t>
            </a:r>
          </a:p>
          <a:p>
            <a:r>
              <a:rPr lang="en-US" dirty="0" smtClean="0"/>
              <a:t>ORDER DOESN’T MATTER!</a:t>
            </a:r>
          </a:p>
          <a:p>
            <a:endParaRPr lang="en-US" dirty="0"/>
          </a:p>
        </p:txBody>
      </p:sp>
      <p:graphicFrame>
        <p:nvGraphicFramePr>
          <p:cNvPr id="17411" name="Object 3"/>
          <p:cNvGraphicFramePr>
            <a:graphicFrameLocks noChangeAspect="1"/>
          </p:cNvGraphicFramePr>
          <p:nvPr/>
        </p:nvGraphicFramePr>
        <p:xfrm>
          <a:off x="2427288" y="1600200"/>
          <a:ext cx="1852612" cy="1358900"/>
        </p:xfrm>
        <a:graphic>
          <a:graphicData uri="http://schemas.openxmlformats.org/presentationml/2006/ole">
            <p:oleObj spid="_x0000_s2050" name="Equation" r:id="rId4" imgW="57132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 Objectives</a:t>
            </a:r>
          </a:p>
          <a:p>
            <a:r>
              <a:rPr lang="en-US" dirty="0" smtClean="0"/>
              <a:t>Review statistics and probability topics.</a:t>
            </a:r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r>
              <a:rPr lang="en-US" dirty="0" smtClean="0"/>
              <a:t>Participate in an orderly manner.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averages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Mean: average of all data (add all items together and divide by the number of items)</a:t>
            </a:r>
          </a:p>
          <a:p>
            <a:pPr>
              <a:buNone/>
            </a:pPr>
            <a:r>
              <a:rPr lang="en-US" dirty="0" smtClean="0"/>
              <a:t>Median: middle number, when the number are lined up from least to greatest</a:t>
            </a:r>
          </a:p>
          <a:p>
            <a:pPr>
              <a:buNone/>
            </a:pPr>
            <a:r>
              <a:rPr lang="en-US" dirty="0" smtClean="0"/>
              <a:t>Mode: more frequently appearing number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five number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Smallest</a:t>
            </a:r>
          </a:p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quartile</a:t>
            </a:r>
          </a:p>
          <a:p>
            <a:r>
              <a:rPr lang="en-US" dirty="0" smtClean="0"/>
              <a:t>Median</a:t>
            </a:r>
          </a:p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quartile</a:t>
            </a:r>
          </a:p>
          <a:p>
            <a:r>
              <a:rPr lang="en-US" dirty="0" smtClean="0"/>
              <a:t>Largest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Range and IQR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Range: the difference between the largest and the smallest numbers</a:t>
            </a:r>
          </a:p>
          <a:p>
            <a:r>
              <a:rPr lang="en-US" dirty="0" smtClean="0"/>
              <a:t>Inner-quartile region: the difference between the 1</a:t>
            </a:r>
            <a:r>
              <a:rPr lang="en-US" baseline="30000" dirty="0" smtClean="0"/>
              <a:t>st</a:t>
            </a:r>
            <a:r>
              <a:rPr lang="en-US" dirty="0" smtClean="0"/>
              <a:t> and 3</a:t>
            </a:r>
            <a:r>
              <a:rPr lang="en-US" baseline="30000" dirty="0" smtClean="0"/>
              <a:t>rd</a:t>
            </a:r>
            <a:r>
              <a:rPr lang="en-US" dirty="0" smtClean="0"/>
              <a:t> quartile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Box Plots</a:t>
            </a:r>
            <a:endParaRPr lang="en-US" dirty="0"/>
          </a:p>
        </p:txBody>
      </p:sp>
      <p:pic>
        <p:nvPicPr>
          <p:cNvPr id="5" name="Content Placeholder 4" descr="box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327275" y="1847850"/>
            <a:ext cx="5715000" cy="40005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Histogram</a:t>
            </a:r>
            <a:endParaRPr lang="en-US" dirty="0"/>
          </a:p>
        </p:txBody>
      </p:sp>
      <p:pic>
        <p:nvPicPr>
          <p:cNvPr id="4" name="Content Placeholder 3" descr="histogram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327275" y="1847850"/>
            <a:ext cx="5715000" cy="4000500"/>
          </a:xfrm>
        </p:spPr>
      </p:pic>
      <p:sp>
        <p:nvSpPr>
          <p:cNvPr id="5" name="TextBox 4"/>
          <p:cNvSpPr txBox="1"/>
          <p:nvPr/>
        </p:nvSpPr>
        <p:spPr>
          <a:xfrm>
            <a:off x="1143000" y="3810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Pie Chart</a:t>
            </a:r>
            <a:endParaRPr lang="en-US" dirty="0"/>
          </a:p>
        </p:txBody>
      </p:sp>
      <p:pic>
        <p:nvPicPr>
          <p:cNvPr id="4" name="Content Placeholder 3" descr="pi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65400" y="1704975"/>
            <a:ext cx="5238750" cy="428625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Scatterplots</a:t>
            </a:r>
            <a:r>
              <a:rPr lang="en-US" dirty="0" smtClean="0"/>
              <a:t>/Linear Correlation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396" y="2057399"/>
            <a:ext cx="2178991" cy="2194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1981200"/>
            <a:ext cx="2210350" cy="2194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72200" y="1905000"/>
            <a:ext cx="2194560" cy="2194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147</TotalTime>
  <Words>356</Words>
  <Application>Microsoft Office PowerPoint</Application>
  <PresentationFormat>On-screen Show (4:3)</PresentationFormat>
  <Paragraphs>74</Paragraphs>
  <Slides>17</Slides>
  <Notes>17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Solstice</vt:lpstr>
      <vt:lpstr>Equation</vt:lpstr>
      <vt:lpstr>Review</vt:lpstr>
      <vt:lpstr>Objectives</vt:lpstr>
      <vt:lpstr>Types of averages</vt:lpstr>
      <vt:lpstr>The five number summary</vt:lpstr>
      <vt:lpstr>Range and IQR</vt:lpstr>
      <vt:lpstr>Box Plots</vt:lpstr>
      <vt:lpstr>Histogram</vt:lpstr>
      <vt:lpstr>Pie Chart</vt:lpstr>
      <vt:lpstr>Scatterplots/Linear Correlation</vt:lpstr>
      <vt:lpstr>Some probability vocabulary</vt:lpstr>
      <vt:lpstr>Theoretical vs. Experimental</vt:lpstr>
      <vt:lpstr>Probability Strategies</vt:lpstr>
      <vt:lpstr>Independent Events vs. Dependent events</vt:lpstr>
      <vt:lpstr>The fundamental counting principle</vt:lpstr>
      <vt:lpstr>Permutations: P(n, r)</vt:lpstr>
      <vt:lpstr>Combination: C(n,r)</vt:lpstr>
      <vt:lpstr>Your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</dc:title>
  <dc:creator>Ameena</dc:creator>
  <cp:lastModifiedBy>Ameena</cp:lastModifiedBy>
  <cp:revision>15</cp:revision>
  <dcterms:created xsi:type="dcterms:W3CDTF">2009-10-15T19:20:01Z</dcterms:created>
  <dcterms:modified xsi:type="dcterms:W3CDTF">2009-10-16T16:11:26Z</dcterms:modified>
</cp:coreProperties>
</file>